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44" autoAdjust="0"/>
    <p:restoredTop sz="96305" autoAdjust="0"/>
  </p:normalViewPr>
  <p:slideViewPr>
    <p:cSldViewPr snapToGrid="0">
      <p:cViewPr>
        <p:scale>
          <a:sx n="58" d="100"/>
          <a:sy n="58" d="100"/>
        </p:scale>
        <p:origin x="-1720" y="-2104"/>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10/9/19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2.png>
</file>

<file path=ppt/media/image3.tiff>
</file>

<file path=ppt/media/image4.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10/9/19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10/9/19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10/9/19</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6.emf"/><Relationship Id="rId12" Type="http://schemas.openxmlformats.org/officeDocument/2006/relationships/image" Target="../media/image7.jpeg"/><Relationship Id="rId13" Type="http://schemas.openxmlformats.org/officeDocument/2006/relationships/image" Target="../media/image9.png"/><Relationship Id="rId14" Type="http://schemas.openxmlformats.org/officeDocument/2006/relationships/image" Target="../media/image8.png"/><Relationship Id="rId15" Type="http://schemas.openxmlformats.org/officeDocument/2006/relationships/image" Target="../media/image10.png"/><Relationship Id="rId16" Type="http://schemas.openxmlformats.org/officeDocument/2006/relationships/image" Target="../media/image11.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6" Type="http://schemas.openxmlformats.org/officeDocument/2006/relationships/image" Target="../media/image2.emf"/><Relationship Id="rId7" Type="http://schemas.openxmlformats.org/officeDocument/2006/relationships/image" Target="../media/image3.tiff"/><Relationship Id="rId8" Type="http://schemas.openxmlformats.org/officeDocument/2006/relationships/image" Target="../media/image4.jpeg"/><Relationship Id="rId9" Type="http://schemas.openxmlformats.org/officeDocument/2006/relationships/hyperlink" Target="http://arxiv.org/abs/arXiv:1904.12882" TargetMode="External"/><Relationship Id="rId10"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418043" y="8878633"/>
            <a:ext cx="43725042" cy="19637465"/>
          </a:xfrm>
          <a:prstGeom prst="rect">
            <a:avLst/>
          </a:prstGeom>
          <a:solidFill>
            <a:schemeClr val="accent1"/>
          </a:solidFill>
        </p:spPr>
      </p:pic>
      <p:sp>
        <p:nvSpPr>
          <p:cNvPr id="4" name="Title 3"/>
          <p:cNvSpPr>
            <a:spLocks noGrp="1"/>
          </p:cNvSpPr>
          <p:nvPr>
            <p:ph type="title"/>
          </p:nvPr>
        </p:nvSpPr>
        <p:spPr>
          <a:xfrm>
            <a:off x="5998144" y="497743"/>
            <a:ext cx="31561436" cy="2519919"/>
          </a:xfrm>
        </p:spPr>
        <p:txBody>
          <a:bodyPr>
            <a:normAutofit fontScale="90000"/>
          </a:bodyPr>
          <a:lstStyle/>
          <a:p>
            <a:pPr algn="ctr"/>
            <a:r>
              <a:rPr lang="en-US" sz="7200" dirty="0"/>
              <a:t>Collinearity criteria for transverse momentum dependent distributions in SIDIS:</a:t>
            </a:r>
            <a:br>
              <a:rPr lang="en-US" sz="7200" dirty="0"/>
            </a:br>
            <a:r>
              <a:rPr lang="en-US" sz="7200" dirty="0">
                <a:solidFill>
                  <a:srgbClr val="FFFF00"/>
                </a:solidFill>
              </a:rPr>
              <a:t>Study of the origin of Semi-Inclusive Deep Inelastic Scattering (SIDIS)</a:t>
            </a:r>
            <a:r>
              <a:rPr lang="en-US" sz="9600" dirty="0">
                <a:solidFill>
                  <a:srgbClr val="FFFF00"/>
                </a:solidFill>
                <a:latin typeface="Palatino" charset="0"/>
                <a:ea typeface="Palatino" charset="0"/>
                <a:cs typeface="Palatino" charset="0"/>
              </a:rPr>
              <a:t/>
            </a:r>
            <a:br>
              <a:rPr lang="en-US" sz="9600" dirty="0">
                <a:solidFill>
                  <a:srgbClr val="FFFF00"/>
                </a:solidFill>
                <a:latin typeface="Palatino" charset="0"/>
                <a:ea typeface="Palatino" charset="0"/>
                <a:cs typeface="Palatino" charset="0"/>
              </a:rPr>
            </a:br>
            <a:endParaRPr lang="en-US" sz="5300" dirty="0">
              <a:latin typeface="Palatino" charset="0"/>
              <a:ea typeface="Palatino" charset="0"/>
              <a:cs typeface="Palatino" charset="0"/>
            </a:endParaRPr>
          </a:p>
        </p:txBody>
      </p:sp>
      <p:sp>
        <p:nvSpPr>
          <p:cNvPr id="23" name="Text Placeholder 22"/>
          <p:cNvSpPr>
            <a:spLocks noGrp="1"/>
          </p:cNvSpPr>
          <p:nvPr>
            <p:ph type="body" sz="quarter" idx="36"/>
          </p:nvPr>
        </p:nvSpPr>
        <p:spPr>
          <a:xfrm>
            <a:off x="9380611" y="2749962"/>
            <a:ext cx="23141563" cy="1598123"/>
          </a:xfrm>
        </p:spPr>
        <p:txBody>
          <a:bodyPr/>
          <a:lstStyle/>
          <a:p>
            <a:pPr algn="ct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1</a:t>
            </a:r>
            <a:r>
              <a:rPr lang="en-US" sz="3960" b="1" dirty="0">
                <a:solidFill>
                  <a:srgbClr val="FFFF00"/>
                </a:solidFill>
                <a:latin typeface="Palatino" charset="0"/>
                <a:ea typeface="Palatino" charset="0"/>
                <a:cs typeface="Palatino" charset="0"/>
              </a:rPr>
              <a:t>, </a:t>
            </a:r>
            <a:r>
              <a:rPr lang="en-US" sz="3960" b="1" dirty="0">
                <a:latin typeface="Palatino" charset="0"/>
                <a:ea typeface="Palatino" charset="0"/>
                <a:cs typeface="Palatino" charset="0"/>
              </a:rPr>
              <a:t>L. Gamberg</a:t>
            </a:r>
            <a:r>
              <a:rPr lang="en-US" sz="3960" b="1" baseline="30000" dirty="0">
                <a:latin typeface="Palatino" charset="0"/>
                <a:ea typeface="Palatino" charset="0"/>
                <a:cs typeface="Palatino" charset="0"/>
              </a:rPr>
              <a:t>1</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1,2</a:t>
            </a:r>
          </a:p>
          <a:p>
            <a:pPr algn="ctr"/>
            <a:endParaRPr lang="en-US" sz="396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1</a:t>
            </a:r>
            <a:r>
              <a:rPr lang="en-US" sz="2520" b="1" dirty="0">
                <a:latin typeface="Palatino" charset="0"/>
                <a:ea typeface="Palatino" charset="0"/>
                <a:cs typeface="Palatino" charset="0"/>
              </a:rPr>
              <a:t> Division of Science, Penn State University Berks, Reading, PA</a:t>
            </a:r>
          </a:p>
          <a:p>
            <a:pPr algn="ct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Theory Center, Jefferson Lab, Newport News, VA</a:t>
            </a: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138630" y="28207833"/>
            <a:ext cx="13947767"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8927323" y="29065311"/>
            <a:ext cx="14379676" cy="1157112"/>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3200" dirty="0">
                <a:latin typeface="Palatino"/>
                <a:ea typeface="Palatino" charset="0"/>
                <a:cs typeface="Palatino" charset="0"/>
              </a:rPr>
              <a:t>We would like to acknowledge support from NSF under Contract No. PHY-1623454 and DOE under Contract No. DE-FG02-07ER41460.</a:t>
            </a:r>
            <a:endParaRPr lang="en-US" sz="3200" b="1" dirty="0">
              <a:latin typeface="Palatino"/>
              <a:ea typeface="Palatino" charset="0"/>
              <a:cs typeface="Palatino"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sz="quarter" idx="32"/>
              </p:nvPr>
            </p:nvSpPr>
            <p:spPr>
              <a:xfrm>
                <a:off x="14630400" y="6311527"/>
                <a:ext cx="14296924" cy="12132289"/>
              </a:xfrm>
              <a:solidFill>
                <a:schemeClr val="bg1">
                  <a:alpha val="81000"/>
                </a:schemeClr>
              </a:solidFill>
            </p:spPr>
            <p:txBody>
              <a:bodyPr lIns="91440">
                <a:noAutofit/>
              </a:bodyPr>
              <a:lstStyle/>
              <a:p>
                <a:pPr marL="0" indent="0" algn="just">
                  <a:buNone/>
                </a:pPr>
                <a:r>
                  <a:rPr lang="en-US" sz="3200" dirty="0">
                    <a:latin typeface="Palatino" charset="0"/>
                    <a:ea typeface="Palatino" charset="0"/>
                    <a:cs typeface="Palatino" charset="0"/>
                  </a:rPr>
                  <a:t>We can see that generically there are at least three regions of pion production in SIDIS. Each region has significant experimental and theoretical interest, and each is important for understanding of the nucleon structure. The precise demarcation of these regions is not exactly known and is needed for phenomenological extraction of the nucleon structure. Factorization theorems allow one to relate each region to specific characteristics of nucleon structure. The purpose of this project is to identify the data that originates from Fig.1      (Fig. 2 (a)) and allows access to the intrinsic motion of quarks and gluons, also known as  Transverse Momentum Dependent (TMD) structure. Fig. 3 depicts these regions as a function of pion rapidity and transverse momentum.</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Recently, Ref. [2] introduced 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for regions in SIDIS. Each  ratio is a function of underlying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kinematics. For instance, if all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14:m>
                  <m:oMath xmlns:m="http://schemas.openxmlformats.org/officeDocument/2006/math">
                    <m:r>
                      <a:rPr lang="en-US" sz="3200" i="1" dirty="0" smtClean="0">
                        <a:latin typeface="Cambria Math" charset="0"/>
                        <a:ea typeface="Palatino" charset="0"/>
                        <a:cs typeface="Palatino" charset="0"/>
                      </a:rPr>
                      <m:t>≪</m:t>
                    </m:r>
                  </m:oMath>
                </a14:m>
                <a:r>
                  <a:rPr lang="en-US" sz="3200" dirty="0">
                    <a:latin typeface="Palatino" charset="0"/>
                    <a:ea typeface="Palatino" charset="0"/>
                    <a:cs typeface="Palatino" charset="0"/>
                  </a:rPr>
                  <a:t> 1, then the corresponding region of the data is the TMD region. </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p:txBody>
          </p:sp>
        </mc:Choice>
        <mc:Fallback xmlns="">
          <p:sp>
            <p:nvSpPr>
              <p:cNvPr id="3" name="Content Placeholder 2"/>
              <p:cNvSpPr>
                <a:spLocks noGrp="1" noRot="1" noChangeAspect="1" noMove="1" noResize="1" noEditPoints="1" noAdjustHandles="1" noChangeArrowheads="1" noChangeShapeType="1" noTextEdit="1"/>
              </p:cNvSpPr>
              <p:nvPr>
                <p:ph sz="quarter" idx="32"/>
              </p:nvPr>
            </p:nvSpPr>
            <p:spPr>
              <a:xfrm>
                <a:off x="14630400" y="6311527"/>
                <a:ext cx="14296924" cy="12132289"/>
              </a:xfrm>
              <a:blipFill>
                <a:blip r:embed="rId5"/>
                <a:stretch>
                  <a:fillRect l="-1066" r="-977"/>
                </a:stretch>
              </a:blipFill>
            </p:spPr>
            <p:txBody>
              <a:bodyPr/>
              <a:lstStyle/>
              <a:p>
                <a:r>
                  <a:rPr lang="en-US">
                    <a:noFill/>
                  </a:rPr>
                  <a:t> </a:t>
                </a:r>
              </a:p>
            </p:txBody>
          </p:sp>
        </mc:Fallback>
      </mc:AlternateContent>
      <p:pic>
        <p:nvPicPr>
          <p:cNvPr id="27" name="Picture 2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28914" y="11411423"/>
            <a:ext cx="7187286" cy="5158187"/>
          </a:xfrm>
          <a:prstGeom prst="rect">
            <a:avLst/>
          </a:prstGeom>
        </p:spPr>
      </p:pic>
      <p:pic>
        <p:nvPicPr>
          <p:cNvPr id="17" name="Picture 16"/>
          <p:cNvPicPr>
            <a:picLocks noChangeAspect="1"/>
          </p:cNvPicPr>
          <p:nvPr/>
        </p:nvPicPr>
        <p:blipFill>
          <a:blip r:embed="rId7"/>
          <a:stretch>
            <a:fillRect/>
          </a:stretch>
        </p:blipFill>
        <p:spPr>
          <a:xfrm>
            <a:off x="3904777" y="1395341"/>
            <a:ext cx="2751886" cy="2723221"/>
          </a:xfrm>
          <a:prstGeom prst="rect">
            <a:avLst/>
          </a:prstGeom>
        </p:spPr>
      </p:pic>
      <p:sp>
        <p:nvSpPr>
          <p:cNvPr id="30" name="Content Placeholder 2"/>
          <p:cNvSpPr>
            <a:spLocks noGrp="1"/>
          </p:cNvSpPr>
          <p:nvPr>
            <p:ph sz="quarter" idx="32"/>
          </p:nvPr>
        </p:nvSpPr>
        <p:spPr>
          <a:xfrm>
            <a:off x="889001" y="6260727"/>
            <a:ext cx="13475611" cy="20055659"/>
          </a:xfrm>
          <a:solidFill>
            <a:schemeClr val="bg1">
              <a:alpha val="81000"/>
            </a:schemeClr>
          </a:solidFill>
        </p:spPr>
        <p:txBody>
          <a:bodyPr lIns="91440">
            <a:noAutofit/>
          </a:bodyPr>
          <a:lstStyle/>
          <a:p>
            <a:pPr marL="0" indent="0" algn="just">
              <a:spcBef>
                <a:spcPts val="0"/>
              </a:spcBef>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Collectively quarks and gluons are called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Any particle containing quarks is called a hadron.  Moreover, the quarks are not static inside of a nucleon – they have an intrinsic momentum even for a nucleon at rest. Understanding of the underlying structure of the nucleon in terms of quarks and gluons is one of the central goals of modern nuclear physics.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are not directly accessible by experiment, but rather experimental measurements are related by factorization theorems to functions that describe </a:t>
            </a:r>
            <a:r>
              <a:rPr lang="en-US" sz="3200" dirty="0" err="1">
                <a:latin typeface="Palatino" charset="0"/>
                <a:ea typeface="Palatino" charset="0"/>
                <a:cs typeface="Palatino" charset="0"/>
              </a:rPr>
              <a:t>partonic</a:t>
            </a:r>
            <a:r>
              <a:rPr lang="en-US" sz="3200" dirty="0">
                <a:latin typeface="Palatino" charset="0"/>
                <a:ea typeface="Palatino" charset="0"/>
                <a:cs typeface="Palatino" charset="0"/>
              </a:rPr>
              <a:t> structure of the nucleon.</a:t>
            </a:r>
          </a:p>
          <a:p>
            <a:pPr marL="0" indent="0" algn="just">
              <a:spcBef>
                <a:spcPts val="0"/>
              </a:spcBef>
              <a:buNone/>
            </a:pPr>
            <a:r>
              <a:rPr lang="en-US" sz="3200" dirty="0">
                <a:latin typeface="Palatino" charset="0"/>
                <a:ea typeface="Palatino" charset="0"/>
                <a:cs typeface="Palatino" charset="0"/>
              </a:rPr>
              <a:t>One of the ways to access intrinsic motion is through a process called semi-inclusive deep inelastic scattering (SIDIS).  In this reaction, a high-energy electron scatters off a quark inside of the nucleon.  This quark forms a hadron in the final-state (e.g., a pion), which is detected along with the scattered electron (see Fig.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r>
              <a:rPr lang="en-US" sz="3200" dirty="0">
                <a:latin typeface="Palatino" charset="0"/>
                <a:ea typeface="Palatino" charset="0"/>
                <a:cs typeface="Palatino" charset="0"/>
              </a:rPr>
              <a:t>In general, however,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in this reaction are produced also from the remnants of the struck nucleon, or from gluons radiated in the process, see Fig. 2 and Ref.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p:txBody>
      </p:sp>
      <p:pic>
        <p:nvPicPr>
          <p:cNvPr id="31" name="Picture 30"/>
          <p:cNvPicPr/>
          <p:nvPr/>
        </p:nvPicPr>
        <p:blipFill>
          <a:blip r:embed="rId8">
            <a:extLst>
              <a:ext uri="{28A0092B-C50C-407E-A947-70E740481C1C}">
                <a14:useLocalDpi xmlns:a14="http://schemas.microsoft.com/office/drawing/2010/main" val="0"/>
              </a:ext>
            </a:extLst>
          </a:blip>
          <a:stretch>
            <a:fillRect/>
          </a:stretch>
        </p:blipFill>
        <p:spPr>
          <a:xfrm>
            <a:off x="1686327" y="14753449"/>
            <a:ext cx="6065893" cy="4087740"/>
          </a:xfrm>
          <a:prstGeom prst="rect">
            <a:avLst/>
          </a:prstGeom>
        </p:spPr>
      </p:pic>
      <p:sp>
        <p:nvSpPr>
          <p:cNvPr id="2" name="TextBox 1"/>
          <p:cNvSpPr txBox="1"/>
          <p:nvPr/>
        </p:nvSpPr>
        <p:spPr>
          <a:xfrm>
            <a:off x="869106" y="23406383"/>
            <a:ext cx="13370853" cy="1815882"/>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2: Lowest order SIDIS graphs corresponding to (a) the current region (b) the target region and (c) the central (soft) region. The zigzag lines represent non- perturbative and other interactions (e.g. </a:t>
            </a:r>
            <a:r>
              <a:rPr lang="en-US" sz="2800" dirty="0" err="1">
                <a:latin typeface="Palatino" charset="0"/>
                <a:ea typeface="Palatino" charset="0"/>
                <a:cs typeface="Palatino" charset="0"/>
              </a:rPr>
              <a:t>hadronization</a:t>
            </a:r>
            <a:r>
              <a:rPr lang="en-US" sz="2800" dirty="0">
                <a:latin typeface="Palatino" charset="0"/>
                <a:ea typeface="Palatino" charset="0"/>
                <a:cs typeface="Palatino" charset="0"/>
              </a:rPr>
              <a:t>) between the outgoing </a:t>
            </a:r>
            <a:r>
              <a:rPr lang="en-US" sz="2800" dirty="0" err="1">
                <a:latin typeface="Palatino" charset="0"/>
                <a:ea typeface="Palatino" charset="0"/>
                <a:cs typeface="Palatino" charset="0"/>
              </a:rPr>
              <a:t>parton</a:t>
            </a:r>
            <a:r>
              <a:rPr lang="en-US" sz="2800" dirty="0">
                <a:latin typeface="Palatino" charset="0"/>
                <a:ea typeface="Palatino" charset="0"/>
                <a:cs typeface="Palatino" charset="0"/>
              </a:rPr>
              <a:t> and the target jet. From Ref.[1].</a:t>
            </a:r>
          </a:p>
        </p:txBody>
      </p:sp>
      <p:sp>
        <p:nvSpPr>
          <p:cNvPr id="29" name="Text Placeholder 8"/>
          <p:cNvSpPr>
            <a:spLocks noGrp="1"/>
          </p:cNvSpPr>
          <p:nvPr>
            <p:ph type="body" sz="quarter" idx="21"/>
          </p:nvPr>
        </p:nvSpPr>
        <p:spPr>
          <a:xfrm>
            <a:off x="889001" y="5437299"/>
            <a:ext cx="13495506" cy="804899"/>
          </a:xfrm>
        </p:spPr>
        <p:txBody>
          <a:bodyPr anchor="ctr" anchorCtr="0"/>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4630400" y="5461133"/>
            <a:ext cx="14296925" cy="804899"/>
          </a:xfrm>
        </p:spPr>
        <p:txBody>
          <a:bodyPr anchor="ctr" anchorCtr="0"/>
          <a:lstStyle/>
          <a:p>
            <a:r>
              <a:rPr lang="en-US" sz="4400" b="1" dirty="0">
                <a:latin typeface="Palatino" charset="0"/>
                <a:ea typeface="Palatino" charset="0"/>
                <a:cs typeface="Palatino" charset="0"/>
              </a:rPr>
              <a:t>The SELECTION CRITERIA</a:t>
            </a:r>
          </a:p>
        </p:txBody>
      </p:sp>
      <p:sp>
        <p:nvSpPr>
          <p:cNvPr id="58" name="Content Placeholder 2"/>
          <p:cNvSpPr>
            <a:spLocks noGrp="1"/>
          </p:cNvSpPr>
          <p:nvPr>
            <p:ph sz="quarter" idx="32"/>
          </p:nvPr>
        </p:nvSpPr>
        <p:spPr>
          <a:xfrm>
            <a:off x="29118735" y="6260728"/>
            <a:ext cx="13960967" cy="12232960"/>
          </a:xfrm>
          <a:solidFill>
            <a:schemeClr val="bg1">
              <a:alpha val="81000"/>
            </a:schemeClr>
          </a:solidFill>
        </p:spPr>
        <p:txBody>
          <a:bodyPr lIns="91440">
            <a:normAutofit/>
          </a:bodyPr>
          <a:lstStyle/>
          <a:p>
            <a:pPr marL="0" indent="0" algn="just">
              <a:buNone/>
            </a:pPr>
            <a:r>
              <a:rPr lang="en-US" sz="3200" dirty="0">
                <a:latin typeface="Palatino" charset="0"/>
                <a:ea typeface="Palatino" charset="0"/>
                <a:cs typeface="Palatino" charset="0"/>
              </a:rPr>
              <a:t>We implemented ratios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and calculated their values for each point of HERMES measurements. We find that the ratio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is always smaller than 1 for the choice of partonic kinematics we used, i.e. the average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mass and transverse momentum of order of 300 MeV.</a:t>
            </a:r>
            <a:r>
              <a:rPr lang="en-US" sz="3200" baseline="-25000" dirty="0">
                <a:latin typeface="Palatino" charset="0"/>
                <a:ea typeface="Palatino" charset="0"/>
                <a:cs typeface="Palatino" charset="0"/>
              </a:rPr>
              <a:t>  </a:t>
            </a:r>
            <a:r>
              <a:rPr lang="en-US" sz="3200" dirty="0">
                <a:latin typeface="Palatino" charset="0"/>
                <a:ea typeface="Palatino" charset="0"/>
                <a:cs typeface="Palatino" charset="0"/>
              </a:rPr>
              <a:t>Ratios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are presented in Fig. 5, where all HERMES data points are shown.</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One can see that approximately 50% of HERMES data is such that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&lt; 1. </a:t>
            </a:r>
          </a:p>
          <a:p>
            <a:pPr marL="0" indent="0" algn="just">
              <a:buNone/>
            </a:pPr>
            <a:r>
              <a:rPr lang="en-US" sz="3200" dirty="0">
                <a:latin typeface="Palatino" charset="0"/>
                <a:ea typeface="Palatino" charset="0"/>
                <a:cs typeface="Palatino" charset="0"/>
              </a:rPr>
              <a:t>The size of ratios represents the magnitude of the errors associated with factorization, such that for large values of R, the errors become very big.</a:t>
            </a:r>
          </a:p>
          <a:p>
            <a:pPr marL="0" indent="0" algn="just">
              <a:buNone/>
            </a:pPr>
            <a:r>
              <a:rPr lang="en-US" sz="3200" dirty="0">
                <a:latin typeface="Palatino" charset="0"/>
                <a:ea typeface="Palatino" charset="0"/>
                <a:cs typeface="Palatino" charset="0"/>
              </a:rPr>
              <a:t>We also plot the data as function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in Fig. 6 in order to identify the appropriate region of transverse momenta for the TMD description. As one can see from Fig. 6 the region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0.7 GeV is associated with TMD physics.</a:t>
            </a:r>
          </a:p>
          <a:p>
            <a:pPr marL="0" indent="0">
              <a:buNone/>
            </a:pPr>
            <a:endParaRPr lang="en-US" sz="3200" dirty="0">
              <a:latin typeface="Palatino"/>
              <a:ea typeface="Palatino" charset="0"/>
              <a:cs typeface="Palatino"/>
            </a:endParaRPr>
          </a:p>
          <a:p>
            <a:pPr marL="0" indent="0">
              <a:buNone/>
            </a:pPr>
            <a:endParaRPr lang="en-US" sz="3200" dirty="0">
              <a:latin typeface="Palatino" charset="0"/>
              <a:ea typeface="Palatino" charset="0"/>
              <a:cs typeface="Palatino" charset="0"/>
            </a:endParaRPr>
          </a:p>
        </p:txBody>
      </p:sp>
      <p:sp>
        <p:nvSpPr>
          <p:cNvPr id="36" name="TextBox 35"/>
          <p:cNvSpPr txBox="1"/>
          <p:nvPr/>
        </p:nvSpPr>
        <p:spPr>
          <a:xfrm>
            <a:off x="29138630" y="30328035"/>
            <a:ext cx="12700000" cy="1384995"/>
          </a:xfrm>
          <a:prstGeom prst="rect">
            <a:avLst/>
          </a:prstGeom>
          <a:noFill/>
        </p:spPr>
        <p:txBody>
          <a:bodyPr wrap="square" rtlCol="0">
            <a:spAutoFit/>
          </a:bodyPr>
          <a:lstStyle/>
          <a:p>
            <a:r>
              <a:rPr lang="en-US" sz="2800" dirty="0">
                <a:latin typeface="Palatino" charset="0"/>
                <a:ea typeface="Palatino" charset="0"/>
                <a:cs typeface="Palatino" charset="0"/>
              </a:rPr>
              <a:t>[1]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[2]</a:t>
            </a:r>
            <a:r>
              <a:rPr lang="is-IS" sz="2800" dirty="0"/>
              <a:t>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a:t>
            </a:r>
            <a:r>
              <a:rPr lang="en-US" sz="2800" dirty="0">
                <a:latin typeface="Palatino" charset="0"/>
                <a:ea typeface="Palatino" charset="0"/>
                <a:cs typeface="Palatino" charset="0"/>
              </a:rPr>
              <a:t>.,  </a:t>
            </a:r>
            <a:r>
              <a:rPr lang="de-DE" sz="2800" dirty="0" err="1">
                <a:latin typeface="Palatino" charset="0"/>
                <a:ea typeface="Palatino" charset="0"/>
                <a:cs typeface="Palatino" charset="0"/>
              </a:rPr>
              <a:t>e</a:t>
            </a:r>
            <a:r>
              <a:rPr lang="de-DE" sz="2800" dirty="0">
                <a:latin typeface="Palatino" charset="0"/>
                <a:ea typeface="Palatino" charset="0"/>
                <a:cs typeface="Palatino" charset="0"/>
              </a:rPr>
              <a:t>-Print: </a:t>
            </a:r>
            <a:r>
              <a:rPr lang="de-DE" sz="2800" b="1" dirty="0">
                <a:latin typeface="Palatino" charset="0"/>
                <a:ea typeface="Palatino" charset="0"/>
                <a:cs typeface="Palatino" charset="0"/>
                <a:hlinkClick r:id="rId9"/>
              </a:rPr>
              <a:t>arXiv:1904.12882</a:t>
            </a:r>
            <a:r>
              <a:rPr lang="de-DE" sz="2800" b="1" dirty="0">
                <a:latin typeface="Palatino" charset="0"/>
                <a:ea typeface="Palatino" charset="0"/>
                <a:cs typeface="Palatino" charset="0"/>
              </a:rPr>
              <a:t>, </a:t>
            </a:r>
            <a:r>
              <a:rPr lang="de-DE" sz="2800" dirty="0">
                <a:latin typeface="Palatino" charset="0"/>
                <a:ea typeface="Palatino" charset="0"/>
                <a:cs typeface="Palatino" charset="0"/>
              </a:rPr>
              <a:t>(2019)</a:t>
            </a:r>
            <a:endParaRPr lang="en-US" sz="2800" dirty="0">
              <a:latin typeface="Palatino" charset="0"/>
              <a:ea typeface="Palatino" charset="0"/>
              <a:cs typeface="Palatino" charset="0"/>
            </a:endParaRPr>
          </a:p>
          <a:p>
            <a:r>
              <a:rPr lang="en-US" sz="2800" dirty="0">
                <a:latin typeface="Palatino" charset="0"/>
                <a:ea typeface="Palatino" charset="0"/>
                <a:cs typeface="Palatino" charset="0"/>
              </a:rPr>
              <a:t>[3]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a:t>
            </a:r>
            <a:endParaRPr lang="en-US" sz="2800" dirty="0">
              <a:latin typeface="Palatino" pitchFamily="2" charset="77"/>
              <a:ea typeface="Palatino" pitchFamily="2" charset="77"/>
              <a:cs typeface="Times New Roman" panose="02020603050405020304" pitchFamily="18" charset="0"/>
            </a:endParaRPr>
          </a:p>
        </p:txBody>
      </p:sp>
      <p:pic>
        <p:nvPicPr>
          <p:cNvPr id="25" name="Picture 2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9100409" y="8961416"/>
            <a:ext cx="8039099" cy="5359399"/>
          </a:xfrm>
          <a:prstGeom prst="rect">
            <a:avLst/>
          </a:prstGeom>
        </p:spPr>
      </p:pic>
      <p:pic>
        <p:nvPicPr>
          <p:cNvPr id="26" name="Picture 25"/>
          <p:cNvPicPr>
            <a:picLocks noChangeAspect="1"/>
          </p:cNvPicPr>
          <p:nvPr/>
        </p:nvPicPr>
        <p:blipFill>
          <a:blip r:embed="rId11"/>
          <a:stretch>
            <a:fillRect/>
          </a:stretch>
        </p:blipFill>
        <p:spPr>
          <a:xfrm>
            <a:off x="3119452" y="20538702"/>
            <a:ext cx="8870157" cy="3068883"/>
          </a:xfrm>
          <a:prstGeom prst="rect">
            <a:avLst/>
          </a:prstGeom>
        </p:spPr>
      </p:pic>
      <p:sp>
        <p:nvSpPr>
          <p:cNvPr id="82" name="TextBox 81"/>
          <p:cNvSpPr txBox="1"/>
          <p:nvPr/>
        </p:nvSpPr>
        <p:spPr>
          <a:xfrm>
            <a:off x="8867085" y="14870871"/>
            <a:ext cx="4880775" cy="3970318"/>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 inelastic scattering (SIDIS): a high-energy electron knocks a quark out of the nucleon. The quark forms a pion in the final state, which is detected along with the scattered electron.</a:t>
            </a:r>
          </a:p>
        </p:txBody>
      </p:sp>
      <p:sp>
        <p:nvSpPr>
          <p:cNvPr id="84" name="Content Placeholder 2"/>
          <p:cNvSpPr>
            <a:spLocks noGrp="1"/>
          </p:cNvSpPr>
          <p:nvPr>
            <p:ph sz="quarter" idx="32"/>
          </p:nvPr>
        </p:nvSpPr>
        <p:spPr>
          <a:xfrm>
            <a:off x="889001" y="25842642"/>
            <a:ext cx="14245035" cy="4734761"/>
          </a:xfrm>
          <a:solidFill>
            <a:schemeClr val="bg1">
              <a:alpha val="81000"/>
            </a:schemeClr>
          </a:solidFill>
        </p:spPr>
        <p:txBody>
          <a:bodyPr lIns="91440">
            <a:normAutofit/>
          </a:bodyPr>
          <a:lstStyle/>
          <a:p>
            <a:pPr marL="0" indent="0" algn="just">
              <a:buNone/>
            </a:pPr>
            <a:r>
              <a:rPr lang="en-US" sz="3200" dirty="0">
                <a:latin typeface="Palatino"/>
                <a:cs typeface="Palatino"/>
              </a:rPr>
              <a:t>The data used in this analysis is from the HERMES Collaboration.  The experiment scattered 27.6 GeV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kaons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a:latin typeface="Palatino"/>
                <a:cs typeface="Palatino"/>
              </a:rPr>
              <a:t>h</a:t>
            </a:r>
            <a:r>
              <a:rPr lang="en-US" sz="3200" dirty="0">
                <a:latin typeface="Palatino"/>
                <a:cs typeface="Palatino"/>
              </a:rPr>
              <a:t>. HERMES 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p>
          <a:p>
            <a:pPr marL="0" indent="0" algn="just">
              <a:buNone/>
            </a:pP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2 GeV,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4.</a:t>
            </a:r>
          </a:p>
        </p:txBody>
      </p:sp>
      <p:sp>
        <p:nvSpPr>
          <p:cNvPr id="83" name="TextBox 82"/>
          <p:cNvSpPr txBox="1"/>
          <p:nvPr/>
        </p:nvSpPr>
        <p:spPr>
          <a:xfrm>
            <a:off x="14986612" y="12568281"/>
            <a:ext cx="5030484" cy="353943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3: Sketch of kinematical regions of SIDIS in terms of the produced hadron’s </a:t>
            </a:r>
            <a:r>
              <a:rPr lang="en-US" sz="2800" dirty="0" err="1">
                <a:latin typeface="Palatino" charset="0"/>
                <a:ea typeface="Palatino" charset="0"/>
                <a:cs typeface="Palatino" charset="0"/>
              </a:rPr>
              <a:t>Breit</a:t>
            </a:r>
            <a:r>
              <a:rPr lang="en-US" sz="2800" dirty="0">
                <a:latin typeface="Palatino" charset="0"/>
                <a:ea typeface="Palatino" charset="0"/>
                <a:cs typeface="Palatino" charset="0"/>
              </a:rPr>
              <a:t> frame rapidity and transverse momentum. In each region, the type of suppression factors that give factorization are shown. From Ref.[2]. </a:t>
            </a:r>
          </a:p>
        </p:txBody>
      </p:sp>
      <p:pic>
        <p:nvPicPr>
          <p:cNvPr id="85" name="Picture 84"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61874" y="29851408"/>
            <a:ext cx="12116546" cy="2455255"/>
          </a:xfrm>
          <a:prstGeom prst="rect">
            <a:avLst/>
          </a:prstGeom>
        </p:spPr>
      </p:pic>
      <p:sp>
        <p:nvSpPr>
          <p:cNvPr id="86" name="TextBox 85"/>
          <p:cNvSpPr txBox="1"/>
          <p:nvPr/>
        </p:nvSpPr>
        <p:spPr>
          <a:xfrm rot="16200000">
            <a:off x="-159463" y="29906439"/>
            <a:ext cx="2518803" cy="461665"/>
          </a:xfrm>
          <a:prstGeom prst="rect">
            <a:avLst/>
          </a:prstGeom>
          <a:noFill/>
        </p:spPr>
        <p:txBody>
          <a:bodyPr wrap="square" rtlCol="0">
            <a:spAutoFit/>
          </a:bodyPr>
          <a:lstStyle/>
          <a:p>
            <a:r>
              <a:rPr lang="en-US" sz="2400" b="1" dirty="0"/>
              <a:t>Multiplicity</a:t>
            </a:r>
          </a:p>
        </p:txBody>
      </p:sp>
      <p:sp>
        <p:nvSpPr>
          <p:cNvPr id="87" name="TextBox 86"/>
          <p:cNvSpPr txBox="1"/>
          <p:nvPr/>
        </p:nvSpPr>
        <p:spPr>
          <a:xfrm>
            <a:off x="10254412" y="29398454"/>
            <a:ext cx="1248818" cy="461665"/>
          </a:xfrm>
          <a:prstGeom prst="rect">
            <a:avLst/>
          </a:prstGeom>
          <a:noFill/>
        </p:spPr>
        <p:txBody>
          <a:bodyPr wrap="square" rtlCol="0">
            <a:spAutoFit/>
          </a:bodyPr>
          <a:lstStyle/>
          <a:p>
            <a:r>
              <a:rPr lang="en-US" sz="2400" b="1" dirty="0" err="1"/>
              <a:t>kaon</a:t>
            </a:r>
            <a:endParaRPr lang="en-US" sz="2400" b="1" dirty="0"/>
          </a:p>
        </p:txBody>
      </p:sp>
      <p:sp>
        <p:nvSpPr>
          <p:cNvPr id="88" name="TextBox 87"/>
          <p:cNvSpPr txBox="1"/>
          <p:nvPr/>
        </p:nvSpPr>
        <p:spPr>
          <a:xfrm>
            <a:off x="4094989" y="29377288"/>
            <a:ext cx="1248818" cy="461665"/>
          </a:xfrm>
          <a:prstGeom prst="rect">
            <a:avLst/>
          </a:prstGeom>
          <a:noFill/>
        </p:spPr>
        <p:txBody>
          <a:bodyPr wrap="square" rtlCol="0">
            <a:spAutoFit/>
          </a:bodyPr>
          <a:lstStyle/>
          <a:p>
            <a:r>
              <a:rPr lang="en-US" sz="2400" b="1" dirty="0"/>
              <a:t>pion</a:t>
            </a:r>
          </a:p>
        </p:txBody>
      </p:sp>
      <p:sp>
        <p:nvSpPr>
          <p:cNvPr id="89" name="TextBox 88"/>
          <p:cNvSpPr txBox="1"/>
          <p:nvPr/>
        </p:nvSpPr>
        <p:spPr>
          <a:xfrm>
            <a:off x="986216" y="32081497"/>
            <a:ext cx="13136631" cy="523220"/>
          </a:xfrm>
          <a:prstGeom prst="rect">
            <a:avLst/>
          </a:prstGeom>
          <a:noFill/>
        </p:spPr>
        <p:txBody>
          <a:bodyPr wrap="square" rtlCol="0">
            <a:spAutoFit/>
          </a:bodyPr>
          <a:lstStyle/>
          <a:p>
            <a:r>
              <a:rPr lang="en-US" sz="2800" dirty="0">
                <a:latin typeface="Palatino"/>
                <a:cs typeface="Palatino"/>
              </a:rPr>
              <a:t>Figure 4: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[3]</a:t>
            </a:r>
          </a:p>
        </p:txBody>
      </p:sp>
      <mc:AlternateContent xmlns:mc="http://schemas.openxmlformats.org/markup-compatibility/2006" xmlns:a14="http://schemas.microsoft.com/office/drawing/2010/main">
        <mc:Choice Requires="a14">
          <p:sp>
            <p:nvSpPr>
              <p:cNvPr id="90" name="TextBox 89"/>
              <p:cNvSpPr txBox="1"/>
              <p:nvPr/>
            </p:nvSpPr>
            <p:spPr>
              <a:xfrm>
                <a:off x="36756818" y="9387672"/>
                <a:ext cx="4874718" cy="3539430"/>
              </a:xfrm>
              <a:prstGeom prst="rect">
                <a:avLst/>
              </a:prstGeom>
              <a:noFill/>
            </p:spPr>
            <p:txBody>
              <a:bodyPr wrap="square" rtlCol="0">
                <a:spAutoFit/>
              </a:bodyPr>
              <a:lstStyle/>
              <a:p>
                <a:r>
                  <a:rPr lang="en-US" sz="2800" dirty="0">
                    <a:latin typeface="Palatino"/>
                    <a:cs typeface="Palatino"/>
                  </a:rPr>
                  <a:t>Figure 5: HERMES data as function of of </a:t>
                </a:r>
                <a:r>
                  <a:rPr lang="en-US" sz="2800" dirty="0">
                    <a:latin typeface="Palatino" charset="0"/>
                    <a:ea typeface="Palatino" charset="0"/>
                    <a:cs typeface="Palatino" charset="0"/>
                  </a:rPr>
                  <a:t>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The choice of the color scheme is such that the blue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and red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Vertical lines correspond to 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=1 and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 1.</a:t>
                </a:r>
                <a:endParaRPr lang="en-US" sz="2800" dirty="0">
                  <a:latin typeface="Palatino"/>
                  <a:cs typeface="Palatino"/>
                </a:endParaRPr>
              </a:p>
            </p:txBody>
          </p:sp>
        </mc:Choice>
        <mc:Fallback xmlns="">
          <p:sp>
            <p:nvSpPr>
              <p:cNvPr id="90" name="TextBox 89"/>
              <p:cNvSpPr txBox="1">
                <a:spLocks noRot="1" noChangeAspect="1" noMove="1" noResize="1" noEditPoints="1" noAdjustHandles="1" noChangeArrowheads="1" noChangeShapeType="1" noTextEdit="1"/>
              </p:cNvSpPr>
              <p:nvPr/>
            </p:nvSpPr>
            <p:spPr>
              <a:xfrm>
                <a:off x="36756818" y="9387672"/>
                <a:ext cx="4874718" cy="3539430"/>
              </a:xfrm>
              <a:prstGeom prst="rect">
                <a:avLst/>
              </a:prstGeom>
              <a:blipFill rotWithShape="0">
                <a:blip r:embed="rId13"/>
                <a:stretch>
                  <a:fillRect l="-2628" t="-2065" b="-3614"/>
                </a:stretch>
              </a:blipFill>
            </p:spPr>
            <p:txBody>
              <a:bodyPr/>
              <a:lstStyle/>
              <a:p>
                <a:r>
                  <a:rPr lang="en-US">
                    <a:noFill/>
                  </a:rPr>
                  <a:t> </a:t>
                </a:r>
              </a:p>
            </p:txBody>
          </p:sp>
        </mc:Fallback>
      </mc:AlternateContent>
      <p:sp>
        <p:nvSpPr>
          <p:cNvPr id="92" name="Content Placeholder 2"/>
          <p:cNvSpPr>
            <a:spLocks noGrp="1"/>
          </p:cNvSpPr>
          <p:nvPr>
            <p:ph sz="quarter" idx="32"/>
          </p:nvPr>
        </p:nvSpPr>
        <p:spPr>
          <a:xfrm>
            <a:off x="15543299" y="25968099"/>
            <a:ext cx="13428494" cy="6377754"/>
          </a:xfrm>
          <a:solidFill>
            <a:schemeClr val="bg1">
              <a:alpha val="81000"/>
            </a:schemeClr>
          </a:solidFill>
        </p:spPr>
        <p:txBody>
          <a:bodyPr lIns="91440">
            <a:normAutofit/>
          </a:bodyPr>
          <a:lstStyle/>
          <a:p>
            <a:pPr marL="0" indent="0" algn="just">
              <a:buNone/>
            </a:pPr>
            <a:r>
              <a:rPr lang="en-US" sz="3200" dirty="0">
                <a:latin typeface="Palatino"/>
                <a:cs typeface="Palatino"/>
              </a:rPr>
              <a:t>We have successfully applied the </a:t>
            </a:r>
            <a:r>
              <a:rPr lang="en-US" sz="3200" dirty="0">
                <a:latin typeface="Palatino" charset="0"/>
                <a:ea typeface="Palatino" charset="0"/>
                <a:cs typeface="Palatino" charset="0"/>
              </a:rPr>
              <a:t>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a:cs typeface="Palatino"/>
              </a:rPr>
              <a:t>, proposed in Ref. [2], to real  SIDIS data. Moreover, we have shown that the region of applicability of TMD factorization is compatible with naïve expectations, namely, low </a:t>
            </a:r>
            <a:r>
              <a:rPr lang="en-US" sz="3200" i="1" dirty="0" err="1">
                <a:latin typeface="Palatino"/>
                <a:cs typeface="Palatino"/>
              </a:rPr>
              <a:t>P</a:t>
            </a:r>
            <a:r>
              <a:rPr lang="en-US" sz="3200" i="1" baseline="-25000" dirty="0" err="1">
                <a:latin typeface="Palatino"/>
                <a:cs typeface="Palatino"/>
              </a:rPr>
              <a:t>hT</a:t>
            </a:r>
            <a:r>
              <a:rPr lang="en-US" sz="3200" i="1" dirty="0">
                <a:latin typeface="Palatino"/>
                <a:cs typeface="Palatino"/>
              </a:rPr>
              <a:t> </a:t>
            </a:r>
            <a:r>
              <a:rPr lang="en-US" sz="3200" dirty="0">
                <a:latin typeface="Palatino"/>
                <a:cs typeface="Palatino"/>
              </a:rPr>
              <a:t>region. We estimated that at least 50% of the data from HERMES measurements can be used in phenomenological analysis. In Fig. 6 we plot all available data grouping the points in existing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bins and showing colored lines to guide the eye that connect the points for representative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bins. One observes the characteristic “Gaussian shape” of TMDs, and in particular the maximum of the distributions belong to the TMD (current) region.</a:t>
            </a:r>
          </a:p>
        </p:txBody>
      </p:sp>
      <p:sp>
        <p:nvSpPr>
          <p:cNvPr id="34" name="Text Placeholder 8"/>
          <p:cNvSpPr>
            <a:spLocks noGrp="1"/>
          </p:cNvSpPr>
          <p:nvPr>
            <p:ph type="body" sz="quarter" idx="21"/>
          </p:nvPr>
        </p:nvSpPr>
        <p:spPr>
          <a:xfrm>
            <a:off x="986216" y="25234720"/>
            <a:ext cx="14167714" cy="729842"/>
          </a:xfrm>
        </p:spPr>
        <p:txBody>
          <a:bodyPr/>
          <a:lstStyle/>
          <a:p>
            <a:r>
              <a:rPr lang="en-US" sz="4400" b="1" dirty="0">
                <a:latin typeface="Palatino" charset="0"/>
                <a:ea typeface="Palatino" charset="0"/>
                <a:cs typeface="Palatino" charset="0"/>
              </a:rPr>
              <a:t>The EXPERIMENTAL DATA</a:t>
            </a:r>
          </a:p>
        </p:txBody>
      </p:sp>
      <p:sp>
        <p:nvSpPr>
          <p:cNvPr id="91" name="TextBox 90"/>
          <p:cNvSpPr txBox="1"/>
          <p:nvPr/>
        </p:nvSpPr>
        <p:spPr>
          <a:xfrm>
            <a:off x="16814800" y="18413836"/>
            <a:ext cx="24663400" cy="523220"/>
          </a:xfrm>
          <a:prstGeom prst="rect">
            <a:avLst/>
          </a:prstGeom>
          <a:solidFill>
            <a:schemeClr val="bg1">
              <a:alpha val="86000"/>
            </a:schemeClr>
          </a:solidFill>
          <a:effectLst/>
        </p:spPr>
        <p:txBody>
          <a:bodyPr wrap="square" rtlCol="0">
            <a:spAutoFit/>
          </a:bodyPr>
          <a:lstStyle/>
          <a:p>
            <a:pPr algn="ctr"/>
            <a:r>
              <a:rPr lang="en-US" sz="2800" dirty="0">
                <a:latin typeface="Palatino"/>
                <a:cs typeface="Palatino"/>
              </a:rPr>
              <a:t>Figure 6: All HERMES multiplicity data points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The color scheme is the same as in Fig. 5. </a:t>
            </a:r>
          </a:p>
        </p:txBody>
      </p:sp>
      <p:sp>
        <p:nvSpPr>
          <p:cNvPr id="77" name="Text Placeholder 8"/>
          <p:cNvSpPr>
            <a:spLocks noGrp="1"/>
          </p:cNvSpPr>
          <p:nvPr>
            <p:ph type="body" sz="quarter" idx="21"/>
          </p:nvPr>
        </p:nvSpPr>
        <p:spPr>
          <a:xfrm>
            <a:off x="29173217" y="5461133"/>
            <a:ext cx="13886589" cy="804899"/>
          </a:xfrm>
        </p:spPr>
        <p:txBody>
          <a:bodyPr anchor="ctr" anchorCtr="0"/>
          <a:lstStyle/>
          <a:p>
            <a:r>
              <a:rPr lang="en-US" sz="4400" b="1" dirty="0">
                <a:latin typeface="Palatino" charset="0"/>
                <a:ea typeface="Palatino" charset="0"/>
                <a:cs typeface="Palatino" charset="0"/>
              </a:rPr>
              <a:t>DATA Analysis</a:t>
            </a:r>
          </a:p>
        </p:txBody>
      </p:sp>
      <p:pic>
        <p:nvPicPr>
          <p:cNvPr id="40" name="Picture 3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6645795" y="609130"/>
            <a:ext cx="7245405" cy="3284304"/>
          </a:xfrm>
          <a:prstGeom prst="rect">
            <a:avLst/>
          </a:prstGeom>
        </p:spPr>
      </p:pic>
      <p:pic>
        <p:nvPicPr>
          <p:cNvPr id="41" name="Picture 4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06561" y="1176932"/>
            <a:ext cx="3118323" cy="3134621"/>
          </a:xfrm>
          <a:prstGeom prst="rect">
            <a:avLst/>
          </a:prstGeom>
        </p:spPr>
      </p:pic>
      <p:sp>
        <p:nvSpPr>
          <p:cNvPr id="57" name="Text Placeholder 8"/>
          <p:cNvSpPr>
            <a:spLocks noGrp="1"/>
          </p:cNvSpPr>
          <p:nvPr>
            <p:ph type="body" sz="quarter" idx="21"/>
          </p:nvPr>
        </p:nvSpPr>
        <p:spPr>
          <a:xfrm>
            <a:off x="15543299" y="25222266"/>
            <a:ext cx="27543098" cy="742296"/>
          </a:xfrm>
        </p:spPr>
        <p:txBody>
          <a:bodyPr/>
          <a:lstStyle/>
          <a:p>
            <a:r>
              <a:rPr lang="en-US" sz="4400" b="1" dirty="0">
                <a:latin typeface="Palatino" charset="0"/>
                <a:ea typeface="Palatino" charset="0"/>
                <a:cs typeface="Palatino" charset="0"/>
              </a:rPr>
              <a:t>Conclusions and outlook</a:t>
            </a:r>
          </a:p>
        </p:txBody>
      </p:sp>
      <p:sp>
        <p:nvSpPr>
          <p:cNvPr id="93" name="Content Placeholder 2"/>
          <p:cNvSpPr>
            <a:spLocks noGrp="1"/>
          </p:cNvSpPr>
          <p:nvPr>
            <p:ph sz="quarter" idx="32"/>
          </p:nvPr>
        </p:nvSpPr>
        <p:spPr>
          <a:xfrm>
            <a:off x="29311500" y="26038924"/>
            <a:ext cx="13428494" cy="2168910"/>
          </a:xfrm>
          <a:solidFill>
            <a:schemeClr val="bg1">
              <a:alpha val="81000"/>
            </a:schemeClr>
          </a:solidFill>
        </p:spPr>
        <p:txBody>
          <a:bodyPr lIns="91440">
            <a:normAutofit lnSpcReduction="10000"/>
          </a:bodyPr>
          <a:lstStyle/>
          <a:p>
            <a:pPr marL="0" indent="0" algn="just">
              <a:buNone/>
            </a:pPr>
            <a:r>
              <a:rPr lang="en-US" sz="3200" dirty="0">
                <a:latin typeface="Palatino"/>
                <a:cs typeface="Palatino"/>
              </a:rPr>
              <a:t>The next step step of our analysis will be to include a phenomenological fit of the data and to extract the underlying TMDs. We will also investigate the influence of the choice of parton kinematics on the ratios, and the subsequent determination </a:t>
            </a:r>
            <a:r>
              <a:rPr lang="en-US" sz="3200">
                <a:latin typeface="Palatino"/>
                <a:cs typeface="Palatino"/>
              </a:rPr>
              <a:t>of TMDs.</a:t>
            </a:r>
            <a:endParaRPr lang="en-US" sz="3200" dirty="0">
              <a:latin typeface="Palatino"/>
              <a:cs typeface="Palatino"/>
            </a:endParaRPr>
          </a:p>
        </p:txBody>
      </p:sp>
      <p:pic>
        <p:nvPicPr>
          <p:cNvPr id="6" name="Picture 5"/>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6377493" y="18922066"/>
            <a:ext cx="25438005" cy="6297664"/>
          </a:xfrm>
          <a:prstGeom prst="rect">
            <a:avLst/>
          </a:prstGeom>
        </p:spPr>
      </p:pic>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1241</Words>
  <Application>Microsoft Macintosh PowerPoint</Application>
  <PresentationFormat>Custom</PresentationFormat>
  <Paragraphs>83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Calibri Light</vt:lpstr>
      <vt:lpstr>Cambria</vt:lpstr>
      <vt:lpstr>Cambria Math</vt:lpstr>
      <vt:lpstr>Palatino</vt:lpstr>
      <vt:lpstr>Times New Roman</vt:lpstr>
      <vt:lpstr>Medical Poster</vt:lpstr>
      <vt:lpstr>Collinearity criteria for transverse momentum dependent distributions in SIDIS: Study of the origin of Semi-Inclusive Deep Inelastic Scattering (SIDIS) </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2018-04-20T17:24:12Z</cp:lastPrinted>
  <dcterms:modified xsi:type="dcterms:W3CDTF">2019-10-09T16:57:27Z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